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1" r:id="rId4"/>
    <p:sldId id="269" r:id="rId5"/>
    <p:sldId id="273" r:id="rId6"/>
    <p:sldId id="265" r:id="rId7"/>
    <p:sldId id="262" r:id="rId8"/>
    <p:sldId id="263" r:id="rId9"/>
    <p:sldId id="264" r:id="rId10"/>
    <p:sldId id="279" r:id="rId11"/>
    <p:sldId id="275" r:id="rId12"/>
    <p:sldId id="274" r:id="rId13"/>
    <p:sldId id="267" r:id="rId14"/>
    <p:sldId id="261" r:id="rId15"/>
    <p:sldId id="257" r:id="rId16"/>
    <p:sldId id="259" r:id="rId17"/>
    <p:sldId id="278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10A"/>
    <a:srgbClr val="58267E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EE8D-ADB3-3E53-47A2-72F22152D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CBAF-D34B-2591-7175-B41A377EB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08A8-95E9-0F9B-0E1A-550702C4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20304-AC78-74FF-E705-426ACEB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C465-82A1-DFA0-E2AE-A884E7B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8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F3E3-C383-BD81-687E-2DB0594C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14F5F-C9EA-856B-7CBA-9445A6F8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757E8-C055-9760-3AD8-839CDAD9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919-D79F-E38C-6C5D-51D0FCBC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D55D1-D53A-D4F5-9C2D-8210675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9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E88AC-2305-68B1-A54F-56CED9488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5408F-3E01-939A-E74A-DF7DFDA2C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7EB-4ED5-C605-8E86-E90CC349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4DDA-FBB4-1C85-1C2E-7D78E170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48B-15A2-62C4-1CD1-059B942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43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5082-3CDB-AC5D-E3C4-94AE5F7D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B710-19A5-BA5D-BE70-8A4C8CF2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DE99D-BFCA-C400-D705-AD2BC5C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2184-0BE3-271D-D120-9FB338EC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1A7-FD6A-A0CC-0B87-D1869A61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85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715C-2418-F1AD-76ED-B669C83D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D50F-BD2C-D27B-4721-09774286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393-0F35-ED0A-C2FC-86B5769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69B9-5412-6671-A3E5-A7FAC914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AD53-EAA9-1951-D92F-143F55CC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03A3-2748-4E3B-85A7-9D88249F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94A3-EDE4-2719-A7FA-899F3320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A3D6-9187-773E-672F-AC900B589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95535-2428-A231-C5E4-03BC624C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8E672-CB57-4676-C384-860CE38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8345-07DC-243B-8D14-86120F8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7FAD-8CF7-6EC8-3CD8-24C6B849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59B3-20FD-4312-5AF9-2C702A6E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92FBE-92EE-4AD2-58CD-B3BBA3F3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F9228-7B4B-61A6-9CE2-79AC9F396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256B0-AD3B-6461-36FE-FBB924A26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0E921-996A-BFAE-1A3F-1F91EDAA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4DC9B-2EBD-F0CA-9E45-11C996E8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BD836-0690-4947-65E4-8B81C3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8889-7EE5-B4DA-517C-E9284EB2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A7E28-F0DB-A276-125A-9712732B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D9D1-FBE7-48D0-BA80-0BBBA7FD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E2BAC-A6AD-7E3E-C658-0398951B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A13C5-B024-8DE1-9448-B33F970F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5B0F-4047-B6E6-D4E8-EC2ADB3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CDAA-9E53-A860-C3AD-19BE175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CB1-6C68-AA9E-6D17-CB81E561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ED7D-DA99-BEDA-57F5-97F792BC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F1E89-A16E-85F4-7CE0-63487DCE1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B6947-8BC6-67A3-9D1C-9AC7764A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5BE83-248E-D5C2-7670-857D76B1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D699-6783-BDF9-FD89-135C48BB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8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4580-B47A-E9A1-D35C-65AA6606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F3B0B-3028-6962-F95C-A33625FF1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8E54-A4C3-D207-ADDD-68CFE0CB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009C-BD39-2761-77B7-4E70AED2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DAB8-363A-940B-18CD-246D69CD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B1C4-DC30-4F4F-A6E8-AA0D1764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68B8A-13E5-F6D3-D2C9-1FF526FD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C9E6-FA11-801A-9752-A57306389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3230-D476-9E6F-EDBD-5DD7627B5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3ED7-E4C3-46BD-3042-99A2109DF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B7C4-03F4-6EB3-50F8-8C9324A18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audio" Target="../media/media7.m4a"/><Relationship Id="rId16" Type="http://schemas.openxmlformats.org/officeDocument/2006/relationships/image" Target="../media/image20.png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806795" y="1417859"/>
            <a:ext cx="1106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This Graduation project is a part of DEPI Initiatives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EDD88-4647-E939-4388-2047D536C251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B920-68E8-AD9F-D074-93853F01D5C1}"/>
              </a:ext>
            </a:extLst>
          </p:cNvPr>
          <p:cNvSpPr txBox="1"/>
          <p:nvPr/>
        </p:nvSpPr>
        <p:spPr>
          <a:xfrm>
            <a:off x="2779167" y="4084486"/>
            <a:ext cx="6849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Members: 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Mohamed Nabil</a:t>
            </a:r>
          </a:p>
          <a:p>
            <a:pPr algn="ctr"/>
            <a:r>
              <a:rPr lang="en-IN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Bassel</a:t>
            </a: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 Khaled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Mahmoud Salah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Shimaa Husien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7FF30-CA15-C699-C920-069A299FFBC3}"/>
              </a:ext>
            </a:extLst>
          </p:cNvPr>
          <p:cNvSpPr txBox="1"/>
          <p:nvPr/>
        </p:nvSpPr>
        <p:spPr>
          <a:xfrm>
            <a:off x="2213112" y="2982005"/>
            <a:ext cx="7736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DOTPY Company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3723B-EA32-5DD2-8125-150A821CC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84" y="2867133"/>
            <a:ext cx="2392107" cy="1790556"/>
          </a:xfrm>
          <a:prstGeom prst="rect">
            <a:avLst/>
          </a:prstGeom>
        </p:spPr>
      </p:pic>
      <p:pic>
        <p:nvPicPr>
          <p:cNvPr id="7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1637A1EF-7875-2845-DEDA-5B1A0D0A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8" y="2775471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ableau Logo PNG Vectors Free Download">
            <a:extLst>
              <a:ext uri="{FF2B5EF4-FFF2-40B4-BE49-F238E27FC236}">
                <a16:creationId xmlns:a16="http://schemas.microsoft.com/office/drawing/2014/main" id="{B725D23D-AA8A-3F9D-1A60-032401A3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72" y="4990144"/>
            <a:ext cx="178564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69A663-E72C-443D-BCDE-438ACBF181E9}"/>
              </a:ext>
            </a:extLst>
          </p:cNvPr>
          <p:cNvSpPr txBox="1"/>
          <p:nvPr/>
        </p:nvSpPr>
        <p:spPr>
          <a:xfrm>
            <a:off x="7737575" y="6172348"/>
            <a:ext cx="485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Lato Black" panose="020F0A02020204030203" pitchFamily="34" charset="0"/>
              </a:rPr>
              <a:t>ONL1_Dat1_G9e</a:t>
            </a:r>
            <a:endParaRPr lang="en-IN" sz="1100" b="1" dirty="0">
              <a:solidFill>
                <a:srgbClr val="FF0000"/>
              </a:solidFill>
              <a:latin typeface="Lato Black" panose="020F0A02020204030203" pitchFamily="34" charset="0"/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085DD89C-2706-450D-3243-9FB42B67F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02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9"/>
    </mc:Choice>
    <mc:Fallback xmlns="">
      <p:transition spd="slow" advTm="4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F637C-28D3-04BD-A601-5D4B1E7E8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625E2-7851-B3CB-22C2-C1109439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2D6BD-E5B8-0F11-D7BD-51DBCE9310F2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8618B-6480-4A30-DB51-345AAE767689}"/>
              </a:ext>
            </a:extLst>
          </p:cNvPr>
          <p:cNvSpPr txBox="1"/>
          <p:nvPr/>
        </p:nvSpPr>
        <p:spPr>
          <a:xfrm>
            <a:off x="1072906" y="1153179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BFA54-74B2-E93C-21C7-2F52A08E0D8A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3230158B-863A-CE09-61CD-D6FC86F3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460E456F-2067-733E-8A16-B1E8C9F7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A5A511-4DA2-DE87-3A58-35749ECD3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98" y="2104135"/>
            <a:ext cx="35718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B4320-A7C3-6578-0372-69990918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533" y="2505023"/>
            <a:ext cx="3414395" cy="128778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B5A0B69-39C4-4A92-BE54-87821B78A0C1}"/>
              </a:ext>
            </a:extLst>
          </p:cNvPr>
          <p:cNvSpPr/>
          <p:nvPr/>
        </p:nvSpPr>
        <p:spPr>
          <a:xfrm>
            <a:off x="4911025" y="2417570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29BE44-D41E-284C-1F2E-5F98D05D8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533" y="4574768"/>
            <a:ext cx="3095625" cy="131064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E8B05FD-5D8B-5957-3E00-487248145A50}"/>
              </a:ext>
            </a:extLst>
          </p:cNvPr>
          <p:cNvSpPr/>
          <p:nvPr/>
        </p:nvSpPr>
        <p:spPr>
          <a:xfrm>
            <a:off x="4868026" y="4536501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F86E64-F9F6-C74C-C05A-954FA58C1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38" y="4585601"/>
            <a:ext cx="3803795" cy="19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60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E9D3-D5AA-A944-5D64-7E502D84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8EEE2-AE1F-31F8-64D3-EFC42728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8F3268-FDE0-6D2C-D805-B7C0B1F37703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766790-3911-9CB4-C162-ACDF2E7A70AF}"/>
              </a:ext>
            </a:extLst>
          </p:cNvPr>
          <p:cNvSpPr txBox="1"/>
          <p:nvPr/>
        </p:nvSpPr>
        <p:spPr>
          <a:xfrm>
            <a:off x="4551726" y="1417859"/>
            <a:ext cx="308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PART </a:t>
            </a:r>
            <a:r>
              <a:rPr lang="ar-EG" sz="4800">
                <a:solidFill>
                  <a:srgbClr val="92D050"/>
                </a:solidFill>
                <a:latin typeface="Lato Black" panose="020F0A02020204030203" pitchFamily="34" charset="0"/>
              </a:rPr>
              <a:t>2</a:t>
            </a:r>
            <a:endParaRPr lang="en-IN" sz="4800" dirty="0">
              <a:solidFill>
                <a:srgbClr val="92D050"/>
              </a:solidFill>
              <a:latin typeface="Lato Black" panose="020F0A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B3E0D-DE72-A58E-E7A5-E03D7A1C14C8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C3FA8-0F75-379B-7AD6-1F8E6536DE22}"/>
              </a:ext>
            </a:extLst>
          </p:cNvPr>
          <p:cNvSpPr txBox="1"/>
          <p:nvPr/>
        </p:nvSpPr>
        <p:spPr>
          <a:xfrm>
            <a:off x="2299856" y="2516076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A153D-577B-5725-D827-9F54A7B71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3" y="4120120"/>
            <a:ext cx="2994991" cy="2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79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1548079" y="1406668"/>
            <a:ext cx="214815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21694" y="1406668"/>
            <a:ext cx="1226385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5925743" y="197668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accent4"/>
                </a:solidFill>
                <a:latin typeface="Lato Black" panose="020F0A02020204030203" pitchFamily="34" charset="0"/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01AB5-186A-6387-4FB5-3E00A0A80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" y="225285"/>
            <a:ext cx="1331455" cy="96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F7C27-2DA3-8964-D83E-65FDDB89D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9" y="2597865"/>
            <a:ext cx="4095263" cy="381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923C8-686D-0ED4-D569-28B156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59" y="1406668"/>
            <a:ext cx="6531958" cy="50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5" y="2503397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00B0F0"/>
                </a:solidFill>
                <a:latin typeface="Lato Black" panose="020F0A02020204030203" pitchFamily="34" charset="0"/>
              </a:rPr>
              <a:t>TABLEAU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990700" y="1426791"/>
            <a:ext cx="239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Lato Black" panose="020F0A02020204030203" pitchFamily="34" charset="0"/>
              </a:rPr>
              <a:t>PART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EDD88-4647-E939-4388-2047D536C251}"/>
              </a:ext>
            </a:extLst>
          </p:cNvPr>
          <p:cNvSpPr txBox="1"/>
          <p:nvPr/>
        </p:nvSpPr>
        <p:spPr>
          <a:xfrm>
            <a:off x="475491" y="157641"/>
            <a:ext cx="11240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2" name="Picture 2" descr="Tableau Logo PNG Vectors Free Download">
            <a:extLst>
              <a:ext uri="{FF2B5EF4-FFF2-40B4-BE49-F238E27FC236}">
                <a16:creationId xmlns:a16="http://schemas.microsoft.com/office/drawing/2014/main" id="{7C0088F9-1891-6105-2C39-1EEF3CE1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61" y="385700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5314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232497"/>
            <a:ext cx="347141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CONNECTING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914583" y="1235891"/>
            <a:ext cx="320418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MS SQL SERVER</a:t>
            </a:r>
          </a:p>
        </p:txBody>
      </p:sp>
      <p:pic>
        <p:nvPicPr>
          <p:cNvPr id="2" name="Picture 12" descr="Sql server - Free logo icons">
            <a:extLst>
              <a:ext uri="{FF2B5EF4-FFF2-40B4-BE49-F238E27FC236}">
                <a16:creationId xmlns:a16="http://schemas.microsoft.com/office/drawing/2014/main" id="{E4809ADD-06C4-946A-9580-971AA0A4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70" y="2512985"/>
            <a:ext cx="2513849" cy="301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1D209F85-7A10-29AB-7BB1-DA8CAEE71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7"/>
          <a:stretch/>
        </p:blipFill>
        <p:spPr bwMode="auto">
          <a:xfrm>
            <a:off x="4675950" y="2246966"/>
            <a:ext cx="1631368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E5DCB5D0-FEEB-FC1C-9B8D-8C05E8A7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/>
          <a:stretch/>
        </p:blipFill>
        <p:spPr bwMode="auto">
          <a:xfrm>
            <a:off x="5961956" y="2246966"/>
            <a:ext cx="1327880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ableau Logo PNG Vectors Free Download">
            <a:extLst>
              <a:ext uri="{FF2B5EF4-FFF2-40B4-BE49-F238E27FC236}">
                <a16:creationId xmlns:a16="http://schemas.microsoft.com/office/drawing/2014/main" id="{F43E17C9-7F6B-FCE5-1DB8-71721904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87" y="278633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C2AAD6-8706-59FB-A17A-73657575A30A}"/>
              </a:ext>
            </a:extLst>
          </p:cNvPr>
          <p:cNvGrpSpPr/>
          <p:nvPr/>
        </p:nvGrpSpPr>
        <p:grpSpPr>
          <a:xfrm>
            <a:off x="836762" y="182841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8FB79F-019A-F7AB-44ED-2F9C91BBFF09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9" name="Picture 2" descr="Tableau Logo PNG Vectors Free Download">
              <a:extLst>
                <a:ext uri="{FF2B5EF4-FFF2-40B4-BE49-F238E27FC236}">
                  <a16:creationId xmlns:a16="http://schemas.microsoft.com/office/drawing/2014/main" id="{CF7F0094-1287-9AE0-DDC5-01D66412D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38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292879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292879"/>
            <a:ext cx="264957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PROCESSING</a:t>
            </a:r>
          </a:p>
        </p:txBody>
      </p:sp>
      <p:pic>
        <p:nvPicPr>
          <p:cNvPr id="2050" name="Picture 2" descr="Data processing - Free computer icons">
            <a:extLst>
              <a:ext uri="{FF2B5EF4-FFF2-40B4-BE49-F238E27FC236}">
                <a16:creationId xmlns:a16="http://schemas.microsoft.com/office/drawing/2014/main" id="{053B20BA-D506-5948-750B-4062579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7" y="2534582"/>
            <a:ext cx="3313981" cy="33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A959FB-25BE-D975-642C-9FDA16427034}"/>
              </a:ext>
            </a:extLst>
          </p:cNvPr>
          <p:cNvGrpSpPr/>
          <p:nvPr/>
        </p:nvGrpSpPr>
        <p:grpSpPr>
          <a:xfrm>
            <a:off x="417547" y="164196"/>
            <a:ext cx="4679913" cy="830997"/>
            <a:chOff x="836762" y="182841"/>
            <a:chExt cx="4679913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C7D6F-F90B-3FA7-13E3-8B858A7C261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13A2CB41-032B-8C35-470D-05F2F21C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049D5-9979-19D7-6954-05A7C9CC8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330" y="1930879"/>
            <a:ext cx="4231028" cy="34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588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370517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370517"/>
            <a:ext cx="3109292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VISUALIZATION</a:t>
            </a:r>
          </a:p>
        </p:txBody>
      </p:sp>
      <p:pic>
        <p:nvPicPr>
          <p:cNvPr id="4098" name="Picture 2" descr="Data visualization - Free marketing icons">
            <a:extLst>
              <a:ext uri="{FF2B5EF4-FFF2-40B4-BE49-F238E27FC236}">
                <a16:creationId xmlns:a16="http://schemas.microsoft.com/office/drawing/2014/main" id="{477B733A-1A0F-D22C-F2C9-CFD08F25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2" y="2584873"/>
            <a:ext cx="3891951" cy="3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D569F1-885C-C67D-8B7F-F1708F35FFD0}"/>
              </a:ext>
            </a:extLst>
          </p:cNvPr>
          <p:cNvGrpSpPr/>
          <p:nvPr/>
        </p:nvGrpSpPr>
        <p:grpSpPr>
          <a:xfrm>
            <a:off x="436354" y="255507"/>
            <a:ext cx="4679913" cy="830997"/>
            <a:chOff x="836762" y="182841"/>
            <a:chExt cx="4679913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817A0-A700-2F3A-31D4-BD7B04DCB25D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0" name="Picture 2" descr="Tableau Logo PNG Vectors Free Download">
              <a:extLst>
                <a:ext uri="{FF2B5EF4-FFF2-40B4-BE49-F238E27FC236}">
                  <a16:creationId xmlns:a16="http://schemas.microsoft.com/office/drawing/2014/main" id="{D500BB91-A3E0-C8A2-E078-08C469C91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B4A0C51-820A-A43C-710B-7A79D732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53" y="2128990"/>
            <a:ext cx="6156319" cy="28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48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izza Dashboard ">
            <a:extLst>
              <a:ext uri="{FF2B5EF4-FFF2-40B4-BE49-F238E27FC236}">
                <a16:creationId xmlns:a16="http://schemas.microsoft.com/office/drawing/2014/main" id="{C842038C-EE6B-4A41-BABF-FE8EDF9A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SOFTWARE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1366935"/>
            <a:ext cx="8648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PYTHON : </a:t>
            </a:r>
            <a:r>
              <a:rPr lang="en-US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Collab version</a:t>
            </a: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My SQL WORKBENCH: 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8.0</a:t>
            </a: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TABLEAU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: 202</a:t>
            </a:r>
            <a:r>
              <a:rPr lang="en-US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.2.801</a:t>
            </a:r>
          </a:p>
        </p:txBody>
      </p:sp>
    </p:spTree>
    <p:extLst>
      <p:ext uri="{BB962C8B-B14F-4D97-AF65-F5344CB8AC3E}">
        <p14:creationId xmlns:p14="http://schemas.microsoft.com/office/powerpoint/2010/main" val="207558192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1BC3-CD4D-8212-A4EB-6F7632C4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3D3E2-75AA-85D3-7E95-E52D876E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C841A-8EF8-7467-28FA-4084A459D656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529F3-A1CC-738C-7761-D0AFBBEA92AA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Project plan and</a:t>
            </a:r>
            <a:r>
              <a:rPr lang="ar-EG" dirty="0"/>
              <a:t> </a:t>
            </a:r>
            <a:r>
              <a:rPr lang="en-US" dirty="0"/>
              <a:t>timeline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947C2-2621-56CC-79EB-868A4E3AE43B}"/>
              </a:ext>
            </a:extLst>
          </p:cNvPr>
          <p:cNvSpPr txBox="1"/>
          <p:nvPr/>
        </p:nvSpPr>
        <p:spPr>
          <a:xfrm>
            <a:off x="327804" y="1366935"/>
            <a:ext cx="8648700" cy="150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The project will take one month.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Weekly follow up meeting.</a:t>
            </a: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0826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B3F0-3BA8-B8B3-5DAF-42DE06B65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553D9-054C-D887-C41A-96BB2646D1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9AA4B-25B8-D973-A40C-C9186135C60B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819A-3770-D17D-B5D4-2001DFC64C54}"/>
              </a:ext>
            </a:extLst>
          </p:cNvPr>
          <p:cNvSpPr txBox="1"/>
          <p:nvPr/>
        </p:nvSpPr>
        <p:spPr>
          <a:xfrm>
            <a:off x="806795" y="1417859"/>
            <a:ext cx="1106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PIZZA Sales analysis store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77E83-D084-D158-238E-EC997D1C62C5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D4A8-AFA9-8820-3800-38688C120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96" y="2746747"/>
            <a:ext cx="2392107" cy="1790556"/>
          </a:xfrm>
          <a:prstGeom prst="rect">
            <a:avLst/>
          </a:prstGeom>
        </p:spPr>
      </p:pic>
      <p:pic>
        <p:nvPicPr>
          <p:cNvPr id="7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544AFBFF-B44C-C705-39EE-0A3B0C06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2" y="2746747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ableau Logo PNG Vectors Free Download">
            <a:extLst>
              <a:ext uri="{FF2B5EF4-FFF2-40B4-BE49-F238E27FC236}">
                <a16:creationId xmlns:a16="http://schemas.microsoft.com/office/drawing/2014/main" id="{D2E8D61D-57F6-87D2-46CA-3C307B55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15" y="2791596"/>
            <a:ext cx="178564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F2B91-AC72-29B5-B419-01602CF87ABD}"/>
              </a:ext>
            </a:extLst>
          </p:cNvPr>
          <p:cNvSpPr/>
          <p:nvPr/>
        </p:nvSpPr>
        <p:spPr>
          <a:xfrm>
            <a:off x="1616167" y="5088390"/>
            <a:ext cx="2300287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81B0F1-B633-D7D6-1FA0-FC576D2E4192}"/>
              </a:ext>
            </a:extLst>
          </p:cNvPr>
          <p:cNvSpPr/>
          <p:nvPr/>
        </p:nvSpPr>
        <p:spPr>
          <a:xfrm>
            <a:off x="4945460" y="5100638"/>
            <a:ext cx="2300287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KPI’s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A5F42D-5B08-4F72-14D2-10D747DE9B68}"/>
              </a:ext>
            </a:extLst>
          </p:cNvPr>
          <p:cNvSpPr/>
          <p:nvPr/>
        </p:nvSpPr>
        <p:spPr>
          <a:xfrm>
            <a:off x="8041862" y="5088391"/>
            <a:ext cx="2533971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AAD8E56-CB19-48FA-A449-A7AB774195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23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81"/>
    </mc:Choice>
    <mc:Fallback xmlns="">
      <p:transition spd="slow" advTm="3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D61C7-D546-C733-3F41-A29B0217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4951F-8ABC-89C8-1D9E-54C711E8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604DC-6438-DE2F-E33D-621B516BD3E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13B2C-1491-D381-4E5D-7B6F171CB666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Pricing and Payments conditions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7271B-3951-8AEB-A6D7-F8A28E7C12F3}"/>
              </a:ext>
            </a:extLst>
          </p:cNvPr>
          <p:cNvSpPr txBox="1"/>
          <p:nvPr/>
        </p:nvSpPr>
        <p:spPr>
          <a:xfrm>
            <a:off x="327803" y="1366935"/>
            <a:ext cx="10412767" cy="22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The project price will cost around 300 $,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Payments half at contract, and half after finishing the project.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4451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478972" y="1174223"/>
            <a:ext cx="11117942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rPr>
              <a:t>We need to analyze key indicators for our pizza sales data to gain insights into our business performance. Specifically, we want to calculate the following metrics:</a:t>
            </a: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Total Revenue: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total price of all pizza orders.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Average Order Value: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amount spent per order, calculated by dividing the total revenue by the total number of orders.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Total Pizzas Sold: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quantities of all pizzas sold.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Total Orders: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total number of orders placed.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Average Pizzas Per Order: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number of pizzas sold per order, calculated by dividing the total number of pizzas sold by the total number of orders.</a:t>
            </a:r>
            <a:endParaRPr lang="ar-EG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Hourly Trend for Total Pizzas Sold:</a:t>
            </a:r>
          </a:p>
          <a:p>
            <a:pPr algn="just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stacked bar chart that displays the hourly trend of total orders over a specific time period. This chart will help us identify any patterns or fluctuations in order volumes on a hourly basis.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21822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KPI’s REQUIREMENT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BBC0AB4-1AFF-BCF8-8EA4-A57C2875B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0672045"/>
      </p:ext>
    </p:extLst>
  </p:cSld>
  <p:clrMapOvr>
    <a:masterClrMapping/>
  </p:clrMapOvr>
  <p:transition spd="slow" advTm="579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8626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124362"/>
            <a:ext cx="11593902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ar-EG" b="1" dirty="0">
                <a:solidFill>
                  <a:srgbClr val="FFFF00"/>
                </a:solidFill>
                <a:latin typeface="Century Gothic" panose="020B0502020202020204" pitchFamily="34" charset="0"/>
              </a:rPr>
              <a:t>7</a:t>
            </a: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.Percentage of Sales by Pizza Category: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pie chart that shows the distribution of sales across different pizza categories. This chart will provide insights into the popularity of various pizza categories and their contribution to overall sales.</a:t>
            </a:r>
          </a:p>
          <a:p>
            <a:pPr algn="l">
              <a:lnSpc>
                <a:spcPct val="150000"/>
              </a:lnSpc>
            </a:pPr>
            <a:r>
              <a:rPr lang="ar-EG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8</a:t>
            </a: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.Percentage of Sales by Pizza Size: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Generate a pie chart that represents the percentage of sales attributed to different pizza sizes. This chart will help us understand customer preferences for pizza sizes and their impact on sales.</a:t>
            </a:r>
            <a:endParaRPr lang="ar-EG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9. Top 5 Best Sellers by Revenue, Total Quantity and Total Orders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bar chart highlighting the top 5 best-selling pizzas based on the Revenue, Total Quantity, Total Orders. This chart will help us identify the most popular pizza options.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10. Bottom 5 Best Sellers by Revenue, Total Quantity and Total Orders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bar chart showcasing the bottom 5 worst-selling pizzas based on the Revenue, Total Quantity, Total Orders. This chart will enable us to identify underperforming or less popular pizza options.</a:t>
            </a:r>
          </a:p>
          <a:p>
            <a:pPr algn="l">
              <a:lnSpc>
                <a:spcPct val="150000"/>
              </a:lnSpc>
            </a:pP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511BCD-2EE5-76E3-F7F7-4C5741525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8606058"/>
      </p:ext>
    </p:extLst>
  </p:cSld>
  <p:clrMapOvr>
    <a:masterClrMapping/>
  </p:clrMapOvr>
  <p:transition spd="slow" advTm="2758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14514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7" y="2357050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My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31" y="4030384"/>
            <a:ext cx="1935214" cy="19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76" y="4203766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831673" y="1202831"/>
            <a:ext cx="28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PART </a:t>
            </a:r>
            <a:r>
              <a:rPr lang="ar-EG" sz="4800" dirty="0">
                <a:solidFill>
                  <a:srgbClr val="92D050"/>
                </a:solidFill>
                <a:latin typeface="Lato Black" panose="020F0A02020204030203" pitchFamily="34" charset="0"/>
              </a:rPr>
              <a:t>1</a:t>
            </a:r>
            <a:endParaRPr lang="en-IN" sz="4800" dirty="0">
              <a:solidFill>
                <a:srgbClr val="92D050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ACEC4-2F20-39B6-5815-7787C740F0C0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F95246-6AEA-DF5E-0145-59633885E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78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1"/>
    </mc:Choice>
    <mc:Fallback xmlns="">
      <p:transition spd="slow" advTm="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112343" y="1330037"/>
            <a:ext cx="189098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003323" y="1323502"/>
            <a:ext cx="33770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CLEANED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 Import / Export through files — CMDBuild">
            <a:extLst>
              <a:ext uri="{FF2B5EF4-FFF2-40B4-BE49-F238E27FC236}">
                <a16:creationId xmlns:a16="http://schemas.microsoft.com/office/drawing/2014/main" id="{0EE8105C-0328-F623-8742-DFD8F8A6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1" y="2135114"/>
            <a:ext cx="4050649" cy="40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EB92E-C7EF-0A4E-046E-4C00D3AC6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544" y="2036035"/>
            <a:ext cx="7210425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16D57-766B-38B2-9167-48F3F1E13E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5521" y="3368889"/>
            <a:ext cx="5495618" cy="23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3A1E9-D7D0-2207-EC57-98CA54F4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8756" y="5833382"/>
            <a:ext cx="2667000" cy="895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B27FF-2871-F937-678B-8CAE554270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2449" y="5912663"/>
            <a:ext cx="2857500" cy="838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18B4F0-924E-D115-37E4-AFC84EBCF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412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24">
        <p159:morph option="byObject"/>
      </p:transition>
    </mc:Choice>
    <mc:Fallback xmlns="">
      <p:transition spd="slow" advTm="2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1548079" y="1310135"/>
            <a:ext cx="123866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dd, create, database, hd, new, plus, server icon - Download on Iconfinder">
            <a:extLst>
              <a:ext uri="{FF2B5EF4-FFF2-40B4-BE49-F238E27FC236}">
                <a16:creationId xmlns:a16="http://schemas.microsoft.com/office/drawing/2014/main" id="{6BC0A571-CC0F-DBDD-B075-C83DF2A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7" y="2708337"/>
            <a:ext cx="2839528" cy="28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AC01B-36C1-20A9-6A29-2257BA03A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355" y="1070915"/>
            <a:ext cx="3381375" cy="116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AB862-C104-CAF6-8239-7522C6A34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454" y="1310135"/>
            <a:ext cx="1746885" cy="79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98F19-2A55-D1B1-3347-DC504F437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4083" y="2358171"/>
            <a:ext cx="3724275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C2C3B-E3E0-09BB-51A1-0E0A20191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4430" y="2609475"/>
            <a:ext cx="1856740" cy="809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44C73-FF7D-7244-DE0C-9A925E6FE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6957" y="3666138"/>
            <a:ext cx="3438525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62D504-28FC-A858-90B6-E53BB041DC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67"/>
          <a:stretch/>
        </p:blipFill>
        <p:spPr bwMode="auto">
          <a:xfrm>
            <a:off x="7474760" y="3716937"/>
            <a:ext cx="1898650" cy="822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8690F-51E2-4635-5239-1E02E5BDA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9717" y="4736881"/>
            <a:ext cx="3590925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223630-A93C-DDA5-5121-6FEA2D120C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19" r="6526"/>
          <a:stretch/>
        </p:blipFill>
        <p:spPr bwMode="auto">
          <a:xfrm>
            <a:off x="7545527" y="4690980"/>
            <a:ext cx="1920240" cy="77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66027-7105-07C4-3CFD-08CB68B738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4926" y="5551093"/>
            <a:ext cx="5048250" cy="1266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C98054-9C4D-7BB5-8C04-054C7D4A9F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1522" y="5700575"/>
            <a:ext cx="1979295" cy="8610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2440A1-6109-857B-C1CE-CDB87A445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4949035"/>
      </p:ext>
    </p:extLst>
  </p:cSld>
  <p:clrMapOvr>
    <a:masterClrMapping/>
  </p:clrMapOvr>
  <p:transition spd="slow" advTm="115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A67DB7-A18A-ED3F-1861-2F556B095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98" y="2212276"/>
            <a:ext cx="4181475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2161FA-C7D1-766C-3B6C-69102B4D8070}"/>
              </a:ext>
            </a:extLst>
          </p:cNvPr>
          <p:cNvSpPr txBox="1"/>
          <p:nvPr/>
        </p:nvSpPr>
        <p:spPr>
          <a:xfrm>
            <a:off x="1548079" y="1310135"/>
            <a:ext cx="123866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8E664-A4FC-789D-EFF0-03FEB582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509" y="1310135"/>
            <a:ext cx="2107418" cy="29350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D84B5F0-6FB0-8AFD-6B8E-891E4B90667C}"/>
              </a:ext>
            </a:extLst>
          </p:cNvPr>
          <p:cNvSpPr/>
          <p:nvPr/>
        </p:nvSpPr>
        <p:spPr>
          <a:xfrm>
            <a:off x="5127681" y="1956466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64B0F-6691-0A66-0DAF-F7FF8001B9EB}"/>
              </a:ext>
            </a:extLst>
          </p:cNvPr>
          <p:cNvSpPr/>
          <p:nvPr/>
        </p:nvSpPr>
        <p:spPr>
          <a:xfrm>
            <a:off x="5127681" y="283081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A7574-386C-FCB7-9974-985A9950D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98" y="4873070"/>
            <a:ext cx="6858000" cy="1266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466441-321E-E4B8-412B-9ED58CBABF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527"/>
          <a:stretch/>
        </p:blipFill>
        <p:spPr bwMode="auto">
          <a:xfrm>
            <a:off x="7651627" y="4570162"/>
            <a:ext cx="3665220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46A772C-AB13-E814-8E82-46240E9E5E7A}"/>
              </a:ext>
            </a:extLst>
          </p:cNvPr>
          <p:cNvSpPr/>
          <p:nvPr/>
        </p:nvSpPr>
        <p:spPr>
          <a:xfrm>
            <a:off x="7883996" y="495573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412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1072906" y="1153179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FA299-DA72-8C88-E63F-9E50F8192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16" y="1962150"/>
            <a:ext cx="6905625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9AC0F-FBFC-82D5-8268-5A44FD4B7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2" y="1604917"/>
            <a:ext cx="3345180" cy="19354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36D7BA-CC6C-1676-55D5-3163A93296EB}"/>
              </a:ext>
            </a:extLst>
          </p:cNvPr>
          <p:cNvSpPr/>
          <p:nvPr/>
        </p:nvSpPr>
        <p:spPr>
          <a:xfrm>
            <a:off x="7779657" y="195806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A83A60-B072-E941-4871-FE75DEC35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16" y="3755981"/>
            <a:ext cx="357187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8032E-FDF8-0882-20AB-DA877E577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032" y="3755981"/>
            <a:ext cx="3476625" cy="2276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CE573-D28A-E2E2-54EC-A65804F23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298" y="3755981"/>
            <a:ext cx="3147060" cy="1476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F6B16B-2B44-4EF6-DF7D-2D3CD60E9E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4298" y="5294268"/>
            <a:ext cx="3741565" cy="147637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1D2C5A7-5996-6F60-E3BA-FC2B07E26343}"/>
              </a:ext>
            </a:extLst>
          </p:cNvPr>
          <p:cNvSpPr/>
          <p:nvPr/>
        </p:nvSpPr>
        <p:spPr>
          <a:xfrm>
            <a:off x="7651627" y="5375132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89C3D-6A0F-0C43-41D9-70153C77B43E}"/>
              </a:ext>
            </a:extLst>
          </p:cNvPr>
          <p:cNvSpPr/>
          <p:nvPr/>
        </p:nvSpPr>
        <p:spPr>
          <a:xfrm>
            <a:off x="7244831" y="3792803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18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6|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</TotalTime>
  <Words>511</Words>
  <Application>Microsoft Office PowerPoint</Application>
  <PresentationFormat>Widescreen</PresentationFormat>
  <Paragraphs>77</Paragraphs>
  <Slides>20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Lato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Mohamed Nabil Elashry</cp:lastModifiedBy>
  <cp:revision>69</cp:revision>
  <dcterms:created xsi:type="dcterms:W3CDTF">2023-06-12T11:11:52Z</dcterms:created>
  <dcterms:modified xsi:type="dcterms:W3CDTF">2024-10-19T12:03:57Z</dcterms:modified>
</cp:coreProperties>
</file>